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57" r:id="rId6"/>
    <p:sldId id="259" r:id="rId7"/>
    <p:sldId id="270" r:id="rId8"/>
    <p:sldId id="284" r:id="rId9"/>
    <p:sldId id="293" r:id="rId10"/>
    <p:sldId id="286" r:id="rId11"/>
    <p:sldId id="285" r:id="rId12"/>
    <p:sldId id="294" r:id="rId13"/>
    <p:sldId id="295" r:id="rId14"/>
    <p:sldId id="296" r:id="rId15"/>
    <p:sldId id="297" r:id="rId16"/>
    <p:sldId id="299" r:id="rId17"/>
    <p:sldId id="298"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966" autoAdjust="0"/>
  </p:normalViewPr>
  <p:slideViewPr>
    <p:cSldViewPr snapToGrid="0">
      <p:cViewPr varScale="1">
        <p:scale>
          <a:sx n="52" d="100"/>
          <a:sy n="52" d="100"/>
        </p:scale>
        <p:origin x="155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Vermeulen" userId="39316f2a-d599-44fe-9a23-3eb8eb1b262d" providerId="ADAL" clId="{97C10710-03AB-44E0-99D7-C3CD7C92CCC8}"/>
    <pc:docChg chg="modSld">
      <pc:chgData name="Eva Vermeulen" userId="39316f2a-d599-44fe-9a23-3eb8eb1b262d" providerId="ADAL" clId="{97C10710-03AB-44E0-99D7-C3CD7C92CCC8}" dt="2020-03-18T11:12:30.299" v="0" actId="20577"/>
      <pc:docMkLst>
        <pc:docMk/>
      </pc:docMkLst>
      <pc:sldChg chg="modSp mod">
        <pc:chgData name="Eva Vermeulen" userId="39316f2a-d599-44fe-9a23-3eb8eb1b262d" providerId="ADAL" clId="{97C10710-03AB-44E0-99D7-C3CD7C92CCC8}" dt="2020-03-18T11:12:30.299" v="0" actId="20577"/>
        <pc:sldMkLst>
          <pc:docMk/>
          <pc:sldMk cId="1090782909" sldId="299"/>
        </pc:sldMkLst>
        <pc:spChg chg="mod">
          <ac:chgData name="Eva Vermeulen" userId="39316f2a-d599-44fe-9a23-3eb8eb1b262d" providerId="ADAL" clId="{97C10710-03AB-44E0-99D7-C3CD7C92CCC8}" dt="2020-03-18T11:12:30.299" v="0" actId="20577"/>
          <ac:spMkLst>
            <pc:docMk/>
            <pc:sldMk cId="1090782909" sldId="29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397A8-471F-400B-8059-AED0504A61A7}" type="datetimeFigureOut">
              <a:rPr lang="nl-NL" smtClean="0"/>
              <a:t>18-3-2020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724D4-E846-4527-BAB9-9B784E5EF44A}" type="slidenum">
              <a:rPr lang="nl-NL" smtClean="0"/>
              <a:t>‹nr.›</a:t>
            </a:fld>
            <a:endParaRPr lang="nl-NL"/>
          </a:p>
        </p:txBody>
      </p:sp>
    </p:spTree>
    <p:extLst>
      <p:ext uri="{BB962C8B-B14F-4D97-AF65-F5344CB8AC3E}">
        <p14:creationId xmlns:p14="http://schemas.microsoft.com/office/powerpoint/2010/main" val="412009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3</a:t>
            </a:fld>
            <a:endParaRPr lang="nl-NL"/>
          </a:p>
        </p:txBody>
      </p:sp>
    </p:spTree>
    <p:extLst>
      <p:ext uri="{BB962C8B-B14F-4D97-AF65-F5344CB8AC3E}">
        <p14:creationId xmlns:p14="http://schemas.microsoft.com/office/powerpoint/2010/main" val="79583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1"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4</a:t>
            </a:fld>
            <a:endParaRPr lang="nl-NL"/>
          </a:p>
        </p:txBody>
      </p:sp>
    </p:spTree>
    <p:extLst>
      <p:ext uri="{BB962C8B-B14F-4D97-AF65-F5344CB8AC3E}">
        <p14:creationId xmlns:p14="http://schemas.microsoft.com/office/powerpoint/2010/main" val="382505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Evenementenvergunning: publiek</a:t>
            </a:r>
            <a:r>
              <a:rPr lang="nl-NL" i="1" baseline="0" dirty="0"/>
              <a:t> toegankelijke plaats-&gt; contact zoeken met de gemeente. Bij kleine evenementen soms melden voldoende. Evenement bij water: meestal bij provincie of verantwoordelijke bestuur aankloppen. Evenementenorganisator is verantwoordelijk voor orde en veiligheid van bezoekers, in de vergunning aangeven welke maatregelen jij genomen hebt. Veiligheidsplan, draaiboek, risicoanalyse, calamiteitenplan zijn vaak verplicht onderdeel van de procedure. </a:t>
            </a:r>
          </a:p>
          <a:p>
            <a:r>
              <a:rPr lang="nl-NL" i="1" baseline="0" dirty="0"/>
              <a:t>Monstertruck Haaksbergen</a:t>
            </a:r>
          </a:p>
          <a:p>
            <a:r>
              <a:rPr lang="nl-NL" i="1" baseline="0" dirty="0"/>
              <a:t>Auteursrechten: wanneer muziek, ook achtergrond, auteursrechten betalen bij de Buma. </a:t>
            </a:r>
          </a:p>
          <a:p>
            <a:r>
              <a:rPr lang="nl-NL" i="1" baseline="0" dirty="0"/>
              <a:t>Plaatsen van: toestemming bij gemeenten, brandweer zal inspecteren en veilig verklaren. Plattegrond tent, afmetingen, indeling, materiaal, aantal gasten moet je doorgeven. Belangrijk op tijdig aan te vragen en vroegtijdig te betrekken.  </a:t>
            </a:r>
          </a:p>
          <a:p>
            <a:r>
              <a:rPr lang="nl-NL" i="1" baseline="0" dirty="0"/>
              <a:t>Sluitingsuur: 22 uur geen overlast meer voor buurtbewoners. Schriftelijk toestemming indien anders.</a:t>
            </a:r>
          </a:p>
          <a:p>
            <a:r>
              <a:rPr lang="nl-NL" i="1" baseline="0" dirty="0"/>
              <a:t>Sterke dranken: tapvergunning en een vergunning voor het schenken van sterke drank. Meestal locatie zelf. Check bij de gemeente als je een eenmalig evenement hebt op een niet al bestaande evenementenlocatie. </a:t>
            </a:r>
          </a:p>
          <a:p>
            <a:r>
              <a:rPr lang="nl-NL" i="1" baseline="0" dirty="0"/>
              <a:t>Voeding: check bij cateraar of ze benodigde vergunningen hebben. Voedselveiligheid is streng. </a:t>
            </a:r>
          </a:p>
          <a:p>
            <a:r>
              <a:rPr lang="nl-NL" i="1" baseline="0" dirty="0"/>
              <a:t>Vuurwerk: ook bij professioneel bedrijf dient vergunning aanwezig te zijn. </a:t>
            </a:r>
          </a:p>
          <a:p>
            <a:r>
              <a:rPr lang="nl-NL" i="1" baseline="0" dirty="0"/>
              <a:t>Geluidsoverlast: hoeveel decibels maximaal. `s nachts en zondag streng opgetreden. Evenementen met gemiddeld 95 decibel over een kwartier of 100 decibel over een uur, verplicht gratis oorbeschermers uitdelen. (95 DB is gelijk aan haardroger) 1,1 miljard tieners wereldwijd lopen risico op gehoorschade. </a:t>
            </a:r>
          </a:p>
          <a:p>
            <a:endParaRPr lang="nl-NL" i="1"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5</a:t>
            </a:fld>
            <a:endParaRPr lang="nl-NL"/>
          </a:p>
        </p:txBody>
      </p:sp>
    </p:spTree>
    <p:extLst>
      <p:ext uri="{BB962C8B-B14F-4D97-AF65-F5344CB8AC3E}">
        <p14:creationId xmlns:p14="http://schemas.microsoft.com/office/powerpoint/2010/main" val="157074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Diefstal, vandalisme of brand</a:t>
            </a:r>
          </a:p>
          <a:p>
            <a:r>
              <a:rPr lang="nl-NL" baseline="0" dirty="0"/>
              <a:t>Verzekeringsmakelaar kan je helpen de juiste polissen af te sluiten.</a:t>
            </a:r>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6</a:t>
            </a:fld>
            <a:endParaRPr lang="nl-NL"/>
          </a:p>
        </p:txBody>
      </p:sp>
    </p:spTree>
    <p:extLst>
      <p:ext uri="{BB962C8B-B14F-4D97-AF65-F5344CB8AC3E}">
        <p14:creationId xmlns:p14="http://schemas.microsoft.com/office/powerpoint/2010/main" val="204061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a:t>Aansprakelijk voor: schade door nalatigheid of onvoorzichtigheid. Ook</a:t>
            </a:r>
            <a:r>
              <a:rPr lang="nl-NL" baseline="0" dirty="0"/>
              <a:t> aansprakelijk voor handelingen van jouw werknemers en meestal ook vrijwilligers</a:t>
            </a:r>
          </a:p>
          <a:p>
            <a:pPr marL="0" marR="0" lvl="1" indent="0" algn="l" defTabSz="914400" rtl="0" eaLnBrk="1" fontAlgn="auto" latinLnBrk="0" hangingPunct="1">
              <a:lnSpc>
                <a:spcPct val="100000"/>
              </a:lnSpc>
              <a:spcBef>
                <a:spcPts val="0"/>
              </a:spcBef>
              <a:spcAft>
                <a:spcPts val="0"/>
              </a:spcAft>
              <a:buClrTx/>
              <a:buSzTx/>
              <a:buFontTx/>
              <a:buNone/>
              <a:tabLst/>
              <a:defRPr/>
            </a:pPr>
            <a:r>
              <a:rPr lang="nl-NL" baseline="0" dirty="0"/>
              <a:t>Voorbeeld: huurt als organisator geluidsinstallatie. Tijdens afbouw valt deel van de apparatuur op de grond met schade als gevolg. Deze schade is niet gedekt in een BA verzekering, aangezien de geluidsinstallatie deel uitmaakt van een huurovereenkomst. Dit is een contractuele aansprakelijkheid waarvoor je een afzonderlijke polis voor “materiele schade” dient af te sluiten. Als de installatie op iemand terecht komt ben je wel door een BA verzekering gedekt.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7</a:t>
            </a:fld>
            <a:endParaRPr lang="nl-NL"/>
          </a:p>
        </p:txBody>
      </p:sp>
    </p:spTree>
    <p:extLst>
      <p:ext uri="{BB962C8B-B14F-4D97-AF65-F5344CB8AC3E}">
        <p14:creationId xmlns:p14="http://schemas.microsoft.com/office/powerpoint/2010/main" val="336306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a:t>Dekking door middel van verzekering</a:t>
            </a:r>
            <a:r>
              <a:rPr lang="nl-NL" baseline="0" dirty="0"/>
              <a:t> “materiële schade” Zorg ervoor dat de verzekerde waarde overeenstemt met de reële waarde, dus niet de huursom. “Blote diefstal” dus zonder schade wordt niet gedekt. Polis MS dekt alleen goederen en materialen die je inzet en niet de materialen die je nodig hebt zoals heftrucks, gereedschap etc. </a:t>
            </a:r>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8</a:t>
            </a:fld>
            <a:endParaRPr lang="nl-NL"/>
          </a:p>
        </p:txBody>
      </p:sp>
    </p:spTree>
    <p:extLst>
      <p:ext uri="{BB962C8B-B14F-4D97-AF65-F5344CB8AC3E}">
        <p14:creationId xmlns:p14="http://schemas.microsoft.com/office/powerpoint/2010/main" val="75941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Redding wanneer</a:t>
            </a:r>
            <a:r>
              <a:rPr lang="nl-NL" baseline="0" dirty="0"/>
              <a:t> je evenement moet </a:t>
            </a:r>
            <a:r>
              <a:rPr lang="nl-NL" baseline="0" dirty="0" err="1"/>
              <a:t>aflassen</a:t>
            </a:r>
            <a:r>
              <a:rPr lang="nl-NL" baseline="0" dirty="0"/>
              <a:t>. Onder het motto de show must go on is de totale annulering van het evenement je allerlaatste uitweg als organisator. De verzekeraar zal ook alles aandragen om dit standpunt te verdedigen. Daarnaast zullen ze je reputatie en het imago van het bedrijf als standpunt aandragen. </a:t>
            </a:r>
          </a:p>
          <a:p>
            <a:r>
              <a:rPr lang="nl-NL" baseline="0" dirty="0"/>
              <a:t>Non-</a:t>
            </a:r>
            <a:r>
              <a:rPr lang="nl-NL" baseline="0" dirty="0" err="1"/>
              <a:t>appearance</a:t>
            </a:r>
            <a:r>
              <a:rPr lang="nl-NL" baseline="0" dirty="0"/>
              <a:t>: dekt uitgaven die je maakt of inkomsten verloren gaan als een artiest niet komt opdagen door overmacht. In 2009 Michael Jackson overleed, verlies 350 miljoen euro voor 50 optredens in VK. </a:t>
            </a:r>
          </a:p>
          <a:p>
            <a:r>
              <a:rPr lang="nl-NL" baseline="0" dirty="0"/>
              <a:t>Gedwongen wegblijven publiek: aanzienlijk deel van publiek door gedekt risico niet komt opdagen. Overeenkomen met verzekeraar wat de drempel is. </a:t>
            </a:r>
          </a:p>
          <a:p>
            <a:r>
              <a:rPr lang="nl-NL" baseline="0" dirty="0"/>
              <a:t>Terrorisme: </a:t>
            </a:r>
            <a:r>
              <a:rPr lang="nl-NL" baseline="0" dirty="0" err="1"/>
              <a:t>annulatie</a:t>
            </a:r>
            <a:r>
              <a:rPr lang="nl-NL" baseline="0" dirty="0"/>
              <a:t> wegens daden van terrorisme en terrorismedreiging is optionele dekking. </a:t>
            </a:r>
          </a:p>
          <a:p>
            <a:r>
              <a:rPr lang="nl-NL" baseline="0" dirty="0"/>
              <a:t>Gewone </a:t>
            </a:r>
            <a:r>
              <a:rPr lang="nl-NL" baseline="0" dirty="0" err="1"/>
              <a:t>annulatie</a:t>
            </a:r>
            <a:r>
              <a:rPr lang="nl-NL" baseline="0" dirty="0"/>
              <a:t>: stroomstoringen, nationale rouw, natuurrampen, intrekking van vergunningen, </a:t>
            </a:r>
            <a:r>
              <a:rPr lang="nl-NL" baseline="0" dirty="0" err="1"/>
              <a:t>onbeschikbaarheid</a:t>
            </a:r>
            <a:r>
              <a:rPr lang="nl-NL" baseline="0" dirty="0"/>
              <a:t> locatie door brand etc. </a:t>
            </a:r>
          </a:p>
          <a:p>
            <a:r>
              <a:rPr lang="nl-NL" baseline="0" dirty="0"/>
              <a:t>Vanwege klimatologische omstandigheden afgelast. Ook wel regenverzekering genoemd. Premies heel hoog in verhouding tot gemiddeld 200 regendagen per jaar. KNMI moet het weersomstandigheden objectief vaststellen.  </a:t>
            </a:r>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9</a:t>
            </a:fld>
            <a:endParaRPr lang="nl-NL"/>
          </a:p>
        </p:txBody>
      </p:sp>
    </p:spTree>
    <p:extLst>
      <p:ext uri="{BB962C8B-B14F-4D97-AF65-F5344CB8AC3E}">
        <p14:creationId xmlns:p14="http://schemas.microsoft.com/office/powerpoint/2010/main" val="9921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a:t>Wettelijk verplicht tot</a:t>
            </a:r>
            <a:r>
              <a:rPr lang="nl-NL" baseline="0" dirty="0"/>
              <a:t> arbeidsongevallenverzekering bij arbeidskrachten. Wat te doen met vrijwilligers? Beste lichamelijke ongevallenpolis voor vrijwilligers afsluiten. Dekt: medische kosten, tijdelijke arbeidsongeschiktheid, blijvende arbeidsongeschiktheid, overlijden.  De premies worden berekend per persoon en per dag en zijn relatief laag. </a:t>
            </a:r>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10</a:t>
            </a:fld>
            <a:endParaRPr lang="nl-NL"/>
          </a:p>
        </p:txBody>
      </p:sp>
    </p:spTree>
    <p:extLst>
      <p:ext uri="{BB962C8B-B14F-4D97-AF65-F5344CB8AC3E}">
        <p14:creationId xmlns:p14="http://schemas.microsoft.com/office/powerpoint/2010/main" val="261686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a:t>Sommige evenement veel contact geld.</a:t>
            </a:r>
            <a:r>
              <a:rPr lang="nl-NL" baseline="0" dirty="0"/>
              <a:t> Wel een uitzondering en tegenwoordig veel pinnen. Veel verzekeraars ook weigerachtig om dit te dekken. Moeilijk te checken. </a:t>
            </a:r>
          </a:p>
          <a:p>
            <a:pPr marL="0" marR="0" lvl="1" indent="0" algn="l" defTabSz="914400" rtl="0" eaLnBrk="1" fontAlgn="auto" latinLnBrk="0" hangingPunct="1">
              <a:lnSpc>
                <a:spcPct val="100000"/>
              </a:lnSpc>
              <a:spcBef>
                <a:spcPts val="0"/>
              </a:spcBef>
              <a:spcAft>
                <a:spcPts val="0"/>
              </a:spcAft>
              <a:buClrTx/>
              <a:buSzTx/>
              <a:buFontTx/>
              <a:buNone/>
              <a:tabLst/>
              <a:defRPr/>
            </a:pPr>
            <a:r>
              <a:rPr lang="nl-NL" baseline="0" dirty="0"/>
              <a:t>Wanneer je zelf het transport beheert, kies je voor een goederentransportverzekering. Let op gewone autoverzekeringen die je afsluit voor bedrijfsvoertuigen, dekken vaak alleen het transport van je bedrijf naar leveranciers en niet naar de locatie van jouw evenement. </a:t>
            </a:r>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11</a:t>
            </a:fld>
            <a:endParaRPr lang="nl-NL"/>
          </a:p>
        </p:txBody>
      </p:sp>
    </p:spTree>
    <p:extLst>
      <p:ext uri="{BB962C8B-B14F-4D97-AF65-F5344CB8AC3E}">
        <p14:creationId xmlns:p14="http://schemas.microsoft.com/office/powerpoint/2010/main" val="207034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04824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52596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257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8408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7501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3882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2224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1092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8859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5157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4836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004047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57792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24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65743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18-3-2020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10404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806EF75-7CD9-4DB5-9884-3D07CA2BB15E}" type="datetimeFigureOut">
              <a:rPr lang="nl-NL" smtClean="0"/>
              <a:t>18-3-2020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69702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06EF75-7CD9-4DB5-9884-3D07CA2BB15E}" type="datetimeFigureOut">
              <a:rPr lang="nl-NL" smtClean="0"/>
              <a:t>18-3-2020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98210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06EF75-7CD9-4DB5-9884-3D07CA2BB15E}" type="datetimeFigureOut">
              <a:rPr lang="nl-NL" smtClean="0"/>
              <a:t>18-3-2020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11276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18-3-2020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165569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18-3-2020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47460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EE298-85F8-4AC4-9E5A-D07AC80E7244}" type="slidenum">
              <a:rPr lang="nl-NL" smtClean="0"/>
              <a:t>‹nr.›</a:t>
            </a:fld>
            <a:endParaRPr lang="nl-NL"/>
          </a:p>
        </p:txBody>
      </p:sp>
    </p:spTree>
    <p:extLst>
      <p:ext uri="{BB962C8B-B14F-4D97-AF65-F5344CB8AC3E}">
        <p14:creationId xmlns:p14="http://schemas.microsoft.com/office/powerpoint/2010/main" val="81900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114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nu.nl/dvn/4228786/we-weten-monstertruckdrama-in-haaksbergen.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http://hoortest.oorcheck.n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950"/>
            <a:ext cx="12192000" cy="789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437882" y="1648497"/>
            <a:ext cx="11754118" cy="646331"/>
          </a:xfrm>
          <a:prstGeom prst="rect">
            <a:avLst/>
          </a:prstGeom>
        </p:spPr>
        <p:txBody>
          <a:bodyPr wrap="square">
            <a:spAutoFit/>
          </a:bodyPr>
          <a:lstStyle/>
          <a:p>
            <a:pPr algn="ctr"/>
            <a:r>
              <a:rPr lang="nl-NL" sz="3600" dirty="0">
                <a:solidFill>
                  <a:prstClr val="black"/>
                </a:solidFill>
                <a:latin typeface="Arial" pitchFamily="34" charset="0"/>
                <a:cs typeface="Arial" pitchFamily="34" charset="0"/>
              </a:rPr>
              <a:t> Presentatie verzekeringen en vergunningen</a:t>
            </a:r>
            <a:endParaRPr lang="nl-NL" sz="3600" dirty="0"/>
          </a:p>
        </p:txBody>
      </p:sp>
    </p:spTree>
    <p:extLst>
      <p:ext uri="{BB962C8B-B14F-4D97-AF65-F5344CB8AC3E}">
        <p14:creationId xmlns:p14="http://schemas.microsoft.com/office/powerpoint/2010/main" val="338777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Soorten verzekeringen</a:t>
            </a:r>
          </a:p>
        </p:txBody>
      </p:sp>
      <p:sp>
        <p:nvSpPr>
          <p:cNvPr id="3" name="Tijdelijke aanduiding voor inhoud 2"/>
          <p:cNvSpPr>
            <a:spLocks noGrp="1"/>
          </p:cNvSpPr>
          <p:nvPr>
            <p:ph idx="1"/>
          </p:nvPr>
        </p:nvSpPr>
        <p:spPr/>
        <p:txBody>
          <a:bodyPr>
            <a:normAutofit/>
          </a:bodyPr>
          <a:lstStyle/>
          <a:p>
            <a:r>
              <a:rPr lang="nl-NL" dirty="0"/>
              <a:t>Lichamelijke ongevallen</a:t>
            </a:r>
          </a:p>
        </p:txBody>
      </p:sp>
      <p:pic>
        <p:nvPicPr>
          <p:cNvPr id="5" name="Afbeelding 4"/>
          <p:cNvPicPr>
            <a:picLocks noChangeAspect="1"/>
          </p:cNvPicPr>
          <p:nvPr/>
        </p:nvPicPr>
        <p:blipFill>
          <a:blip r:embed="rId3"/>
          <a:stretch>
            <a:fillRect/>
          </a:stretch>
        </p:blipFill>
        <p:spPr>
          <a:xfrm>
            <a:off x="3146254" y="1979612"/>
            <a:ext cx="2521404" cy="2521404"/>
          </a:xfrm>
          <a:prstGeom prst="rect">
            <a:avLst/>
          </a:prstGeom>
        </p:spPr>
      </p:pic>
      <p:pic>
        <p:nvPicPr>
          <p:cNvPr id="6" name="Afbeelding 5"/>
          <p:cNvPicPr>
            <a:picLocks noChangeAspect="1"/>
          </p:cNvPicPr>
          <p:nvPr/>
        </p:nvPicPr>
        <p:blipFill>
          <a:blip r:embed="rId4"/>
          <a:stretch>
            <a:fillRect/>
          </a:stretch>
        </p:blipFill>
        <p:spPr>
          <a:xfrm>
            <a:off x="6622142" y="1979612"/>
            <a:ext cx="2449286" cy="2449286"/>
          </a:xfrm>
          <a:prstGeom prst="rect">
            <a:avLst/>
          </a:prstGeom>
        </p:spPr>
      </p:pic>
    </p:spTree>
    <p:extLst>
      <p:ext uri="{BB962C8B-B14F-4D97-AF65-F5344CB8AC3E}">
        <p14:creationId xmlns:p14="http://schemas.microsoft.com/office/powerpoint/2010/main" val="204208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Soorten verzekeringen</a:t>
            </a:r>
          </a:p>
        </p:txBody>
      </p:sp>
      <p:sp>
        <p:nvSpPr>
          <p:cNvPr id="3" name="Tijdelijke aanduiding voor inhoud 2"/>
          <p:cNvSpPr>
            <a:spLocks noGrp="1"/>
          </p:cNvSpPr>
          <p:nvPr>
            <p:ph idx="1"/>
          </p:nvPr>
        </p:nvSpPr>
        <p:spPr/>
        <p:txBody>
          <a:bodyPr>
            <a:normAutofit/>
          </a:bodyPr>
          <a:lstStyle/>
          <a:p>
            <a:r>
              <a:rPr lang="nl-NL" dirty="0"/>
              <a:t>Geld </a:t>
            </a:r>
          </a:p>
          <a:p>
            <a:endParaRPr lang="nl-NL" dirty="0"/>
          </a:p>
          <a:p>
            <a:endParaRPr lang="nl-NL" dirty="0"/>
          </a:p>
          <a:p>
            <a:endParaRPr lang="nl-NL" dirty="0"/>
          </a:p>
          <a:p>
            <a:r>
              <a:rPr lang="nl-NL" dirty="0"/>
              <a:t>Transport</a:t>
            </a:r>
          </a:p>
        </p:txBody>
      </p:sp>
      <p:pic>
        <p:nvPicPr>
          <p:cNvPr id="4" name="Afbeelding 3"/>
          <p:cNvPicPr>
            <a:picLocks noChangeAspect="1"/>
          </p:cNvPicPr>
          <p:nvPr/>
        </p:nvPicPr>
        <p:blipFill>
          <a:blip r:embed="rId3"/>
          <a:stretch>
            <a:fillRect/>
          </a:stretch>
        </p:blipFill>
        <p:spPr>
          <a:xfrm>
            <a:off x="6758857" y="1245737"/>
            <a:ext cx="3593003" cy="2415721"/>
          </a:xfrm>
          <a:prstGeom prst="rect">
            <a:avLst/>
          </a:prstGeom>
        </p:spPr>
      </p:pic>
    </p:spTree>
    <p:extLst>
      <p:ext uri="{BB962C8B-B14F-4D97-AF65-F5344CB8AC3E}">
        <p14:creationId xmlns:p14="http://schemas.microsoft.com/office/powerpoint/2010/main" val="3615471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 </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Welke vergunning of verzekering bij jullie van toepassing? </a:t>
            </a:r>
          </a:p>
          <a:p>
            <a:pPr marL="0" indent="0">
              <a:buNone/>
            </a:pPr>
            <a:endParaRPr lang="nl-NL" dirty="0"/>
          </a:p>
          <a:p>
            <a:pPr marL="0" indent="0">
              <a:buNone/>
            </a:pPr>
            <a:r>
              <a:rPr lang="nl-NL" dirty="0"/>
              <a:t>Bedenk 10 calamiteiten die bij jullie voor zouden kunnen komen en bedenk een oplossing of reactie. </a:t>
            </a:r>
          </a:p>
          <a:p>
            <a:endParaRPr lang="nl-NL" dirty="0"/>
          </a:p>
        </p:txBody>
      </p:sp>
    </p:spTree>
    <p:extLst>
      <p:ext uri="{BB962C8B-B14F-4D97-AF65-F5344CB8AC3E}">
        <p14:creationId xmlns:p14="http://schemas.microsoft.com/office/powerpoint/2010/main" val="109078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endParaRPr lang="nl-NL" dirty="0"/>
          </a:p>
          <a:p>
            <a:r>
              <a:rPr lang="nl-NL" dirty="0"/>
              <a:t>Het belang van vergunningen en verzekeringen in relatie tot evenementen beschrijven. </a:t>
            </a:r>
          </a:p>
          <a:p>
            <a:r>
              <a:rPr lang="nl-NL" dirty="0"/>
              <a:t>Een voorbeeld geven van een vergunning die wellicht nodig is bij je evenement/uitvoering van concept.</a:t>
            </a:r>
          </a:p>
          <a:p>
            <a:endParaRPr lang="nl-NL" dirty="0"/>
          </a:p>
        </p:txBody>
      </p:sp>
    </p:spTree>
    <p:extLst>
      <p:ext uri="{BB962C8B-B14F-4D97-AF65-F5344CB8AC3E}">
        <p14:creationId xmlns:p14="http://schemas.microsoft.com/office/powerpoint/2010/main" val="109792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endParaRPr lang="nl-NL" dirty="0"/>
          </a:p>
          <a:p>
            <a:r>
              <a:rPr lang="nl-NL" dirty="0"/>
              <a:t>Het belang van vergunningen en verzekeringen in relatie tot evenementen beschrijven. </a:t>
            </a:r>
          </a:p>
          <a:p>
            <a:r>
              <a:rPr lang="nl-NL" dirty="0"/>
              <a:t>Een voorbeeld geven van een vergunning die wellicht nodig is bij je evenement/uitvoering van concept.</a:t>
            </a:r>
          </a:p>
          <a:p>
            <a:endParaRPr lang="nl-NL" dirty="0"/>
          </a:p>
        </p:txBody>
      </p:sp>
    </p:spTree>
    <p:extLst>
      <p:ext uri="{BB962C8B-B14F-4D97-AF65-F5344CB8AC3E}">
        <p14:creationId xmlns:p14="http://schemas.microsoft.com/office/powerpoint/2010/main" val="391263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Lesopbouw</a:t>
            </a:r>
          </a:p>
        </p:txBody>
      </p:sp>
      <p:sp>
        <p:nvSpPr>
          <p:cNvPr id="3" name="Tijdelijke aanduiding voor inhoud 2"/>
          <p:cNvSpPr>
            <a:spLocks noGrp="1"/>
          </p:cNvSpPr>
          <p:nvPr>
            <p:ph idx="1"/>
          </p:nvPr>
        </p:nvSpPr>
        <p:spPr/>
        <p:txBody>
          <a:bodyPr/>
          <a:lstStyle/>
          <a:p>
            <a:r>
              <a:rPr lang="nl-NL" dirty="0"/>
              <a:t>Vergunning goed regelen, waarom?</a:t>
            </a:r>
          </a:p>
          <a:p>
            <a:r>
              <a:rPr lang="nl-NL" dirty="0"/>
              <a:t>Meest voorkomende vergunningen</a:t>
            </a:r>
          </a:p>
          <a:p>
            <a:r>
              <a:rPr lang="nl-NL" dirty="0"/>
              <a:t>Verzekeringen, waarom?</a:t>
            </a:r>
          </a:p>
          <a:p>
            <a:r>
              <a:rPr lang="nl-NL" dirty="0"/>
              <a:t>Soorten verzekeringen</a:t>
            </a:r>
          </a:p>
          <a:p>
            <a:r>
              <a:rPr lang="nl-NL" dirty="0"/>
              <a:t>Aan de slag </a:t>
            </a: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238602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Vergunningen goed regelen, waarom?</a:t>
            </a:r>
          </a:p>
        </p:txBody>
      </p:sp>
      <p:sp>
        <p:nvSpPr>
          <p:cNvPr id="3" name="Tijdelijke aanduiding voor inhoud 2"/>
          <p:cNvSpPr>
            <a:spLocks noGrp="1"/>
          </p:cNvSpPr>
          <p:nvPr>
            <p:ph idx="1"/>
          </p:nvPr>
        </p:nvSpPr>
        <p:spPr/>
        <p:txBody>
          <a:bodyPr/>
          <a:lstStyle/>
          <a:p>
            <a:endParaRPr lang="nl-NL" dirty="0"/>
          </a:p>
          <a:p>
            <a:pPr marL="0" indent="0">
              <a:buNone/>
            </a:pPr>
            <a:r>
              <a:rPr lang="nl-NL" dirty="0"/>
              <a:t>Vooral belangrijk voor jou als organisator</a:t>
            </a:r>
          </a:p>
          <a:p>
            <a:pPr marL="0" indent="0">
              <a:buNone/>
            </a:pPr>
            <a:r>
              <a:rPr lang="nl-NL" dirty="0"/>
              <a:t>	- financieel risico</a:t>
            </a:r>
          </a:p>
          <a:p>
            <a:pPr marL="0" indent="0">
              <a:buNone/>
            </a:pPr>
            <a:r>
              <a:rPr lang="nl-NL" dirty="0"/>
              <a:t>	- regionaal gebonden</a:t>
            </a:r>
          </a:p>
          <a:p>
            <a:pPr marL="0" indent="0">
              <a:buNone/>
            </a:pPr>
            <a:r>
              <a:rPr lang="nl-NL" dirty="0"/>
              <a:t>	- melden van evenement bij lokale overheid</a:t>
            </a:r>
          </a:p>
          <a:p>
            <a:pPr marL="0" indent="0">
              <a:buNone/>
            </a:pPr>
            <a:endParaRPr lang="nl-NL" dirty="0"/>
          </a:p>
          <a:p>
            <a:pPr marL="0" indent="0">
              <a:buNone/>
            </a:pPr>
            <a:r>
              <a:rPr lang="nl-NL" dirty="0"/>
              <a:t>Zorg dat je een kopie bij de hand hebt en tijdig hebt aangevraagd. </a:t>
            </a:r>
          </a:p>
          <a:p>
            <a:endParaRPr lang="nl-NL" dirty="0"/>
          </a:p>
        </p:txBody>
      </p:sp>
    </p:spTree>
    <p:extLst>
      <p:ext uri="{BB962C8B-B14F-4D97-AF65-F5344CB8AC3E}">
        <p14:creationId xmlns:p14="http://schemas.microsoft.com/office/powerpoint/2010/main" val="98458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Meest voorkomende vergunningen</a:t>
            </a:r>
          </a:p>
        </p:txBody>
      </p:sp>
      <p:sp>
        <p:nvSpPr>
          <p:cNvPr id="3" name="Tijdelijke aanduiding voor inhoud 2"/>
          <p:cNvSpPr>
            <a:spLocks noGrp="1"/>
          </p:cNvSpPr>
          <p:nvPr>
            <p:ph idx="1"/>
          </p:nvPr>
        </p:nvSpPr>
        <p:spPr>
          <a:xfrm>
            <a:off x="906827" y="521161"/>
            <a:ext cx="8846773" cy="4929411"/>
          </a:xfrm>
        </p:spPr>
        <p:txBody>
          <a:bodyPr>
            <a:normAutofit fontScale="92500" lnSpcReduction="20000"/>
          </a:bodyPr>
          <a:lstStyle/>
          <a:p>
            <a:endParaRPr lang="nl-NL" dirty="0"/>
          </a:p>
          <a:p>
            <a:endParaRPr lang="nl-NL" dirty="0"/>
          </a:p>
          <a:p>
            <a:r>
              <a:rPr lang="nl-NL" dirty="0"/>
              <a:t>Evenementenvergunning </a:t>
            </a:r>
          </a:p>
          <a:p>
            <a:r>
              <a:rPr lang="nl-NL" dirty="0">
                <a:hlinkClick r:id="rId3"/>
              </a:rPr>
              <a:t>http://www.nu.nl/dvn/4228786/we-weten-monstertruckdrama-in-haaksbergen.html</a:t>
            </a:r>
            <a:r>
              <a:rPr lang="nl-NL" dirty="0"/>
              <a:t> </a:t>
            </a:r>
          </a:p>
          <a:p>
            <a:r>
              <a:rPr lang="nl-NL" dirty="0"/>
              <a:t>Auteursrechten</a:t>
            </a:r>
          </a:p>
          <a:p>
            <a:r>
              <a:rPr lang="nl-NL" dirty="0"/>
              <a:t>Plaatsen van tenten, podia, stellingen en tribunes</a:t>
            </a:r>
          </a:p>
          <a:p>
            <a:r>
              <a:rPr lang="nl-NL" dirty="0"/>
              <a:t>Sluitingsuur</a:t>
            </a:r>
          </a:p>
          <a:p>
            <a:r>
              <a:rPr lang="nl-NL" dirty="0"/>
              <a:t>Sterke dranken</a:t>
            </a:r>
          </a:p>
          <a:p>
            <a:r>
              <a:rPr lang="nl-NL" dirty="0"/>
              <a:t>Voeding</a:t>
            </a:r>
          </a:p>
          <a:p>
            <a:r>
              <a:rPr lang="nl-NL" dirty="0"/>
              <a:t>Vuurwerk </a:t>
            </a:r>
          </a:p>
          <a:p>
            <a:r>
              <a:rPr lang="nl-NL" dirty="0"/>
              <a:t>Geluidsoverlast </a:t>
            </a:r>
            <a:r>
              <a:rPr lang="nl-NL" dirty="0">
                <a:hlinkClick r:id="rId4"/>
              </a:rPr>
              <a:t>http://hoortest.oorcheck.nl/</a:t>
            </a:r>
            <a:r>
              <a:rPr lang="nl-NL" dirty="0"/>
              <a:t> </a:t>
            </a:r>
          </a:p>
          <a:p>
            <a:endParaRPr lang="nl-NL" dirty="0"/>
          </a:p>
          <a:p>
            <a:endParaRPr lang="nl-NL" dirty="0"/>
          </a:p>
        </p:txBody>
      </p:sp>
      <p:pic>
        <p:nvPicPr>
          <p:cNvPr id="4" name="Afbeelding 3"/>
          <p:cNvPicPr>
            <a:picLocks noChangeAspect="1"/>
          </p:cNvPicPr>
          <p:nvPr/>
        </p:nvPicPr>
        <p:blipFill>
          <a:blip r:embed="rId5"/>
          <a:stretch>
            <a:fillRect/>
          </a:stretch>
        </p:blipFill>
        <p:spPr>
          <a:xfrm>
            <a:off x="8314910" y="4275458"/>
            <a:ext cx="3554002" cy="2350227"/>
          </a:xfrm>
          <a:prstGeom prst="rect">
            <a:avLst/>
          </a:prstGeom>
        </p:spPr>
      </p:pic>
    </p:spTree>
    <p:extLst>
      <p:ext uri="{BB962C8B-B14F-4D97-AF65-F5344CB8AC3E}">
        <p14:creationId xmlns:p14="http://schemas.microsoft.com/office/powerpoint/2010/main" val="415022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Verzekeringen, waarom?</a:t>
            </a:r>
          </a:p>
        </p:txBody>
      </p:sp>
      <p:sp>
        <p:nvSpPr>
          <p:cNvPr id="3" name="Tijdelijke aanduiding voor inhoud 2"/>
          <p:cNvSpPr>
            <a:spLocks noGrp="1"/>
          </p:cNvSpPr>
          <p:nvPr>
            <p:ph idx="1"/>
          </p:nvPr>
        </p:nvSpPr>
        <p:spPr/>
        <p:txBody>
          <a:bodyPr/>
          <a:lstStyle/>
          <a:p>
            <a:r>
              <a:rPr lang="nl-NL" dirty="0"/>
              <a:t>Totale kosten lopen snel op. Financiële ramp als je evenement niet door kan gaan. </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50486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Soorten verzekeringen</a:t>
            </a:r>
          </a:p>
        </p:txBody>
      </p:sp>
      <p:sp>
        <p:nvSpPr>
          <p:cNvPr id="3" name="Tijdelijke aanduiding voor inhoud 2"/>
          <p:cNvSpPr>
            <a:spLocks noGrp="1"/>
          </p:cNvSpPr>
          <p:nvPr>
            <p:ph idx="1"/>
          </p:nvPr>
        </p:nvSpPr>
        <p:spPr/>
        <p:txBody>
          <a:bodyPr>
            <a:normAutofit/>
          </a:bodyPr>
          <a:lstStyle/>
          <a:p>
            <a:r>
              <a:rPr lang="nl-NL" dirty="0" err="1"/>
              <a:t>Burgelijke</a:t>
            </a:r>
            <a:r>
              <a:rPr lang="nl-NL" dirty="0"/>
              <a:t> aansprakelijkheid</a:t>
            </a:r>
          </a:p>
          <a:p>
            <a:pPr lvl="1"/>
            <a:r>
              <a:rPr lang="nl-NL" dirty="0"/>
              <a:t>Aansprakelijk als:</a:t>
            </a:r>
          </a:p>
          <a:p>
            <a:pPr lvl="2"/>
            <a:r>
              <a:rPr lang="nl-NL" dirty="0"/>
              <a:t>Fout gemaakt uit hoofde van de organisator</a:t>
            </a:r>
          </a:p>
          <a:p>
            <a:pPr lvl="2"/>
            <a:r>
              <a:rPr lang="nl-NL" dirty="0"/>
              <a:t>Er schade is</a:t>
            </a:r>
          </a:p>
          <a:p>
            <a:pPr lvl="2"/>
            <a:r>
              <a:rPr lang="nl-NL" dirty="0"/>
              <a:t>Causaal verband tussen fout en schade</a:t>
            </a:r>
          </a:p>
        </p:txBody>
      </p:sp>
    </p:spTree>
    <p:extLst>
      <p:ext uri="{BB962C8B-B14F-4D97-AF65-F5344CB8AC3E}">
        <p14:creationId xmlns:p14="http://schemas.microsoft.com/office/powerpoint/2010/main" val="136093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Soorten verzekeringen</a:t>
            </a:r>
          </a:p>
        </p:txBody>
      </p:sp>
      <p:sp>
        <p:nvSpPr>
          <p:cNvPr id="3" name="Tijdelijke aanduiding voor inhoud 2"/>
          <p:cNvSpPr>
            <a:spLocks noGrp="1"/>
          </p:cNvSpPr>
          <p:nvPr>
            <p:ph idx="1"/>
          </p:nvPr>
        </p:nvSpPr>
        <p:spPr/>
        <p:txBody>
          <a:bodyPr>
            <a:normAutofit/>
          </a:bodyPr>
          <a:lstStyle/>
          <a:p>
            <a:r>
              <a:rPr lang="nl-NL" dirty="0"/>
              <a:t>Materiële schade </a:t>
            </a:r>
          </a:p>
        </p:txBody>
      </p:sp>
      <p:pic>
        <p:nvPicPr>
          <p:cNvPr id="4" name="Afbeelding 3"/>
          <p:cNvPicPr>
            <a:picLocks noChangeAspect="1"/>
          </p:cNvPicPr>
          <p:nvPr/>
        </p:nvPicPr>
        <p:blipFill>
          <a:blip r:embed="rId3"/>
          <a:stretch>
            <a:fillRect/>
          </a:stretch>
        </p:blipFill>
        <p:spPr>
          <a:xfrm>
            <a:off x="3867531" y="1935164"/>
            <a:ext cx="5238750" cy="4191000"/>
          </a:xfrm>
          <a:prstGeom prst="rect">
            <a:avLst/>
          </a:prstGeom>
        </p:spPr>
      </p:pic>
    </p:spTree>
    <p:extLst>
      <p:ext uri="{BB962C8B-B14F-4D97-AF65-F5344CB8AC3E}">
        <p14:creationId xmlns:p14="http://schemas.microsoft.com/office/powerpoint/2010/main" val="424384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Soorten verzekeringen</a:t>
            </a:r>
          </a:p>
        </p:txBody>
      </p:sp>
      <p:sp>
        <p:nvSpPr>
          <p:cNvPr id="3" name="Tijdelijke aanduiding voor inhoud 2"/>
          <p:cNvSpPr>
            <a:spLocks noGrp="1"/>
          </p:cNvSpPr>
          <p:nvPr>
            <p:ph idx="1"/>
          </p:nvPr>
        </p:nvSpPr>
        <p:spPr/>
        <p:txBody>
          <a:bodyPr>
            <a:normAutofit/>
          </a:bodyPr>
          <a:lstStyle/>
          <a:p>
            <a:r>
              <a:rPr lang="nl-NL" dirty="0"/>
              <a:t>Annulering</a:t>
            </a:r>
          </a:p>
          <a:p>
            <a:pPr lvl="1"/>
            <a:r>
              <a:rPr lang="nl-NL" dirty="0"/>
              <a:t>Weer</a:t>
            </a:r>
          </a:p>
          <a:p>
            <a:pPr lvl="1"/>
            <a:r>
              <a:rPr lang="nl-NL" dirty="0" err="1"/>
              <a:t>Onbeschikbaarheid</a:t>
            </a:r>
            <a:r>
              <a:rPr lang="nl-NL" dirty="0"/>
              <a:t> </a:t>
            </a:r>
            <a:br>
              <a:rPr lang="nl-NL" dirty="0"/>
            </a:br>
            <a:r>
              <a:rPr lang="nl-NL" dirty="0"/>
              <a:t>van belangrijk personen</a:t>
            </a:r>
          </a:p>
          <a:p>
            <a:pPr lvl="1"/>
            <a:r>
              <a:rPr lang="nl-NL" dirty="0"/>
              <a:t>Gedwongen wegblijven </a:t>
            </a:r>
            <a:br>
              <a:rPr lang="nl-NL" dirty="0"/>
            </a:br>
            <a:r>
              <a:rPr lang="nl-NL" dirty="0"/>
              <a:t>publiek</a:t>
            </a:r>
          </a:p>
          <a:p>
            <a:pPr lvl="1"/>
            <a:r>
              <a:rPr lang="nl-NL" dirty="0"/>
              <a:t>Terrorisme </a:t>
            </a:r>
          </a:p>
          <a:p>
            <a:pPr lvl="1"/>
            <a:r>
              <a:rPr lang="nl-NL" dirty="0"/>
              <a:t>Gewone </a:t>
            </a:r>
            <a:r>
              <a:rPr lang="nl-NL" dirty="0" err="1"/>
              <a:t>annulatie</a:t>
            </a:r>
            <a:endParaRPr lang="nl-NL" dirty="0"/>
          </a:p>
          <a:p>
            <a:pPr lvl="1"/>
            <a:endParaRPr lang="nl-NL" dirty="0"/>
          </a:p>
        </p:txBody>
      </p:sp>
      <p:pic>
        <p:nvPicPr>
          <p:cNvPr id="4" name="Afbeelding 3"/>
          <p:cNvPicPr>
            <a:picLocks noChangeAspect="1"/>
          </p:cNvPicPr>
          <p:nvPr/>
        </p:nvPicPr>
        <p:blipFill>
          <a:blip r:embed="rId3"/>
          <a:stretch>
            <a:fillRect/>
          </a:stretch>
        </p:blipFill>
        <p:spPr>
          <a:xfrm>
            <a:off x="6982586" y="576262"/>
            <a:ext cx="4695825" cy="5705475"/>
          </a:xfrm>
          <a:prstGeom prst="rect">
            <a:avLst/>
          </a:prstGeom>
        </p:spPr>
      </p:pic>
      <p:pic>
        <p:nvPicPr>
          <p:cNvPr id="5" name="Afbeelding 4"/>
          <p:cNvPicPr>
            <a:picLocks noChangeAspect="1"/>
          </p:cNvPicPr>
          <p:nvPr/>
        </p:nvPicPr>
        <p:blipFill>
          <a:blip r:embed="rId4"/>
          <a:stretch>
            <a:fillRect/>
          </a:stretch>
        </p:blipFill>
        <p:spPr>
          <a:xfrm>
            <a:off x="157876" y="903741"/>
            <a:ext cx="2529745" cy="2260374"/>
          </a:xfrm>
          <a:prstGeom prst="rect">
            <a:avLst/>
          </a:prstGeom>
        </p:spPr>
      </p:pic>
    </p:spTree>
    <p:extLst>
      <p:ext uri="{BB962C8B-B14F-4D97-AF65-F5344CB8AC3E}">
        <p14:creationId xmlns:p14="http://schemas.microsoft.com/office/powerpoint/2010/main" val="166521159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9" ma:contentTypeDescription="Een nieuw document maken." ma:contentTypeScope="" ma:versionID="4848ebaa4e836c3be57deec15ce39f33">
  <xsd:schema xmlns:xsd="http://www.w3.org/2001/XMLSchema" xmlns:xs="http://www.w3.org/2001/XMLSchema" xmlns:p="http://schemas.microsoft.com/office/2006/metadata/properties" xmlns:ns2="04a8cfdc-dc7c-4728-8468-1752323b6dce" xmlns:ns3="3921ce65-eed1-45a3-b20b-ae41900079f8" targetNamespace="http://schemas.microsoft.com/office/2006/metadata/properties" ma:root="true" ma:fieldsID="f24127dfc2fb192efb19e72be981d9f3" ns2:_="" ns3:_="">
    <xsd:import namespace="04a8cfdc-dc7c-4728-8468-1752323b6dce"/>
    <xsd:import namespace="3921ce65-eed1-45a3-b20b-ae41900079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21ce65-eed1-45a3-b20b-ae41900079f8"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B7D62F-4664-4A1D-B47F-1566D313A75E}">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terms/"/>
    <ds:schemaRef ds:uri="http://purl.org/dc/dcmitype/"/>
    <ds:schemaRef ds:uri="d3693f36-3fda-414f-b672-ef748a2c0837"/>
    <ds:schemaRef ds:uri="http://schemas.openxmlformats.org/package/2006/metadata/core-properties"/>
    <ds:schemaRef ds:uri="58d65de2-08cf-4d08-b0ec-b5bd27343083"/>
    <ds:schemaRef ds:uri="http://www.w3.org/XML/1998/namespace"/>
  </ds:schemaRefs>
</ds:datastoreItem>
</file>

<file path=customXml/itemProps2.xml><?xml version="1.0" encoding="utf-8"?>
<ds:datastoreItem xmlns:ds="http://schemas.openxmlformats.org/officeDocument/2006/customXml" ds:itemID="{F8DDF7E1-B5A4-4458-B654-CE6B02F22C93}">
  <ds:schemaRefs>
    <ds:schemaRef ds:uri="http://schemas.microsoft.com/sharepoint/v3/contenttype/forms"/>
  </ds:schemaRefs>
</ds:datastoreItem>
</file>

<file path=customXml/itemProps3.xml><?xml version="1.0" encoding="utf-8"?>
<ds:datastoreItem xmlns:ds="http://schemas.openxmlformats.org/officeDocument/2006/customXml" ds:itemID="{37DB9429-0194-41CC-824C-223F70E0DA89}"/>
</file>

<file path=docProps/app.xml><?xml version="1.0" encoding="utf-8"?>
<Properties xmlns="http://schemas.openxmlformats.org/officeDocument/2006/extended-properties" xmlns:vt="http://schemas.openxmlformats.org/officeDocument/2006/docPropsVTypes">
  <TotalTime>4390</TotalTime>
  <Words>1014</Words>
  <Application>Microsoft Office PowerPoint</Application>
  <PresentationFormat>Breedbeeld</PresentationFormat>
  <Paragraphs>101</Paragraphs>
  <Slides>13</Slides>
  <Notes>9</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13</vt:i4>
      </vt:variant>
    </vt:vector>
  </HeadingPairs>
  <TitlesOfParts>
    <vt:vector size="18" baseType="lpstr">
      <vt:lpstr>Arial</vt:lpstr>
      <vt:lpstr>Calibri</vt:lpstr>
      <vt:lpstr>Calibri Light</vt:lpstr>
      <vt:lpstr>Kantoorthema</vt:lpstr>
      <vt:lpstr>1_Kantoorthema</vt:lpstr>
      <vt:lpstr>PowerPoint-presentatie</vt:lpstr>
      <vt:lpstr>Leerdoel</vt:lpstr>
      <vt:lpstr>Lesopbouw</vt:lpstr>
      <vt:lpstr>Vergunningen goed regelen, waarom?</vt:lpstr>
      <vt:lpstr>Meest voorkomende vergunningen</vt:lpstr>
      <vt:lpstr>Verzekeringen, waarom?</vt:lpstr>
      <vt:lpstr>Soorten verzekeringen</vt:lpstr>
      <vt:lpstr>Soorten verzekeringen</vt:lpstr>
      <vt:lpstr>Soorten verzekeringen</vt:lpstr>
      <vt:lpstr>Soorten verzekeringen</vt:lpstr>
      <vt:lpstr>Soorten verzekeringen</vt:lpstr>
      <vt:lpstr>Aan de slag </vt:lpstr>
      <vt:lpstr>Leerdoel</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Eva Vermeulen</cp:lastModifiedBy>
  <cp:revision>69</cp:revision>
  <dcterms:created xsi:type="dcterms:W3CDTF">2015-07-08T13:25:41Z</dcterms:created>
  <dcterms:modified xsi:type="dcterms:W3CDTF">2020-03-18T11:12:39Z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0x010100C1FADF7D1B988245B1414887988CB676</vt:lpwstr>
  </property>
</Properties>
</file>